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77" r:id="rId27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52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1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16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52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5811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8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560" y="409788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560" y="1825560"/>
            <a:ext cx="384840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4097880"/>
            <a:ext cx="7886160" cy="2075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id="8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>
                <a:solidFill>
                  <a:srgbClr val="000000"/>
                </a:solidFill>
                <a:latin typeface="Calibri"/>
              </a:rPr>
              <a:t>12.12.19</a:t>
            </a:r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7B9E695-969B-4047-A3C4-B3E73B1F59D1}" type="slidenum">
              <a:rPr lang="ru-RU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Седьмой уровень структуры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Для правки текста заголовка щелкните мышьюClick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Седьмой уровень структурыEdit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>
                <a:solidFill>
                  <a:srgbClr val="000000"/>
                </a:solidFill>
                <a:latin typeface="Calibri"/>
              </a:rPr>
              <a:t>12.12.19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7B5C36A-12C9-4BE7-8047-7CD93C4EAAA0}" type="slidenum">
              <a:rPr lang="ru-RU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795960" y="3122640"/>
            <a:ext cx="7772040" cy="1845360"/>
          </a:xfrm>
          <a:prstGeom prst="rect">
            <a:avLst/>
          </a:prstGeom>
        </p:spPr>
        <p:txBody>
          <a:bodyPr anchor="b"/>
          <a:lstStyle/>
          <a:p>
            <a:pPr algn="ctr"/>
            <a:r>
              <a:rPr lang="en-US" sz="4800">
                <a:solidFill>
                  <a:srgbClr val="000000"/>
                </a:solidFill>
                <a:latin typeface="Calibri Light"/>
              </a:rPr>
              <a:t>Веб-сервис логистической компании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1134360" y="5184000"/>
            <a:ext cx="6857640" cy="4575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2400">
                <a:solidFill>
                  <a:srgbClr val="000000"/>
                </a:solidFill>
                <a:latin typeface="Calibri"/>
              </a:rPr>
              <a:t>Корзун Марина Александровна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 Light"/>
              </a:rPr>
              <a:t>Диаграмма базовых классов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1319212"/>
            <a:ext cx="4238625" cy="421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28560" y="344520"/>
            <a:ext cx="7886520" cy="1366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 Light"/>
              </a:rPr>
              <a:t>Диаграмма классов представлений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7" y="2157412"/>
            <a:ext cx="2181225" cy="254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pic>
        <p:nvPicPr>
          <p:cNvPr id="138" name="Рисунок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864000" y="576000"/>
            <a:ext cx="7552800" cy="505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Video_2019-12-12_142700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1.05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753" y="116631"/>
            <a:ext cx="4032448" cy="56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В Footer главной страницы располагается вся необходимая инфо об организации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710"/>
            <a:ext cx="9144000" cy="3664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000">
                <a:latin typeface="Century Gothic"/>
              </a:rPr>
              <a:t>Чтобы оставить заказ, будет предложено: 
ВОЙТИ  РЕГИСТРАЦИЯ  ВЫХОД</a:t>
            </a:r>
            <a:endParaRPr/>
          </a:p>
        </p:txBody>
      </p:sp>
      <p:pic>
        <p:nvPicPr>
          <p:cNvPr id="141" name="Рисунок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5480" y="2448000"/>
            <a:ext cx="2936520" cy="2016000"/>
          </a:xfrm>
          <a:prstGeom prst="rect">
            <a:avLst/>
          </a:prstGeom>
        </p:spPr>
      </p:pic>
      <p:pic>
        <p:nvPicPr>
          <p:cNvPr id="142" name="Рисунок 141"/>
          <p:cNvPicPr/>
          <p:nvPr/>
        </p:nvPicPr>
        <p:blipFill>
          <a:blip r:embed="rId3"/>
          <a:stretch>
            <a:fillRect/>
          </a:stretch>
        </p:blipFill>
        <p:spPr>
          <a:xfrm>
            <a:off x="6264000" y="2448000"/>
            <a:ext cx="2736000" cy="2016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8000"/>
            <a:ext cx="3016483" cy="2012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pic>
        <p:nvPicPr>
          <p:cNvPr id="144" name="Рисунок 143"/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1124744"/>
            <a:ext cx="4104000" cy="387036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4" y="1124744"/>
            <a:ext cx="4066196" cy="387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400">
                <a:latin typeface="Century Gothic"/>
              </a:rPr>
              <a:t>После авторизации доступна кнопка ЗАКАЗ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325"/>
            <a:ext cx="9144000" cy="339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800">
                <a:latin typeface="Century Gothic"/>
              </a:rPr>
              <a:t>Заказы</a:t>
            </a:r>
            <a:endParaRPr/>
          </a:p>
        </p:txBody>
      </p:sp>
      <p:pic>
        <p:nvPicPr>
          <p:cNvPr id="147" name="Рисунок 146"/>
          <p:cNvPicPr/>
          <p:nvPr/>
        </p:nvPicPr>
        <p:blipFill>
          <a:blip r:embed="rId2"/>
          <a:stretch>
            <a:fillRect/>
          </a:stretch>
        </p:blipFill>
        <p:spPr>
          <a:xfrm>
            <a:off x="37440" y="1274400"/>
            <a:ext cx="9143640" cy="434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800">
                <a:latin typeface="Century Gothic"/>
              </a:rPr>
              <a:t>Просмотреть автомобили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7806"/>
            <a:ext cx="9144000" cy="3242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333800" y="210240"/>
            <a:ext cx="6494040" cy="757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Bookman Old Style"/>
              </a:rPr>
              <a:t>Frond-end 
(</a:t>
            </a:r>
            <a:r>
              <a:rPr lang="en-US" sz="2400" dirty="0" err="1">
                <a:solidFill>
                  <a:srgbClr val="000000"/>
                </a:solidFill>
                <a:latin typeface="Bookman Old Style"/>
              </a:rPr>
              <a:t>Пользовательский</a:t>
            </a:r>
            <a:r>
              <a:rPr lang="en-US" sz="24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ookman Old Style"/>
              </a:rPr>
              <a:t>интерфейс</a:t>
            </a:r>
            <a:r>
              <a:rPr lang="en-US" sz="2400" dirty="0">
                <a:solidFill>
                  <a:srgbClr val="000000"/>
                </a:solidFill>
                <a:latin typeface="Bookman Old Style"/>
              </a:rPr>
              <a:t>)</a:t>
            </a:r>
            <a:endParaRPr sz="2400" dirty="0"/>
          </a:p>
        </p:txBody>
      </p:sp>
      <p:sp>
        <p:nvSpPr>
          <p:cNvPr id="80" name="Line 2"/>
          <p:cNvSpPr/>
          <p:nvPr/>
        </p:nvSpPr>
        <p:spPr>
          <a:xfrm>
            <a:off x="2210040" y="5717520"/>
            <a:ext cx="563796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81" name="CustomShape 3"/>
          <p:cNvSpPr/>
          <p:nvPr/>
        </p:nvSpPr>
        <p:spPr>
          <a:xfrm>
            <a:off x="2261160" y="4944240"/>
            <a:ext cx="562320" cy="610920"/>
          </a:xfrm>
          <a:prstGeom prst="rect">
            <a:avLst/>
          </a:prstGeom>
          <a:gradFill>
            <a:gsLst>
              <a:gs pos="0">
                <a:srgbClr val="FF7C80"/>
              </a:gs>
              <a:gs pos="100000">
                <a:srgbClr val="76393B"/>
              </a:gs>
            </a:gsLst>
            <a:lin ang="1980000"/>
          </a:gradFill>
        </p:spPr>
      </p:sp>
      <p:sp>
        <p:nvSpPr>
          <p:cNvPr id="82" name="CustomShape 4"/>
          <p:cNvSpPr/>
          <p:nvPr/>
        </p:nvSpPr>
        <p:spPr>
          <a:xfrm>
            <a:off x="3856320" y="5144040"/>
            <a:ext cx="2614320" cy="535680"/>
          </a:xfrm>
          <a:prstGeom prst="rect">
            <a:avLst/>
          </a:prstGeom>
        </p:spPr>
      </p:sp>
      <p:sp>
        <p:nvSpPr>
          <p:cNvPr id="83" name="CustomShape 5"/>
          <p:cNvSpPr/>
          <p:nvPr/>
        </p:nvSpPr>
        <p:spPr>
          <a:xfrm>
            <a:off x="1951920" y="5091480"/>
            <a:ext cx="393840" cy="534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84" name="Line 6"/>
          <p:cNvSpPr/>
          <p:nvPr/>
        </p:nvSpPr>
        <p:spPr>
          <a:xfrm>
            <a:off x="2060280" y="2199600"/>
            <a:ext cx="581976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85" name="CustomShape 7"/>
          <p:cNvSpPr/>
          <p:nvPr/>
        </p:nvSpPr>
        <p:spPr>
          <a:xfrm>
            <a:off x="2112840" y="1401480"/>
            <a:ext cx="580680" cy="630720"/>
          </a:xfrm>
          <a:prstGeom prst="rect">
            <a:avLst/>
          </a:prstGeom>
          <a:gradFill>
            <a:gsLst>
              <a:gs pos="0">
                <a:srgbClr val="99CC00"/>
              </a:gs>
              <a:gs pos="100000">
                <a:srgbClr val="465E00"/>
              </a:gs>
            </a:gsLst>
            <a:lin ang="1980000"/>
          </a:gradFill>
        </p:spPr>
      </p:sp>
      <p:sp>
        <p:nvSpPr>
          <p:cNvPr id="86" name="CustomShape 8"/>
          <p:cNvSpPr/>
          <p:nvPr/>
        </p:nvSpPr>
        <p:spPr>
          <a:xfrm>
            <a:off x="3759120" y="1607400"/>
            <a:ext cx="2698920" cy="552960"/>
          </a:xfrm>
          <a:prstGeom prst="rect">
            <a:avLst/>
          </a:prstGeom>
        </p:spPr>
      </p:sp>
      <p:sp>
        <p:nvSpPr>
          <p:cNvPr id="87" name="CustomShape 9"/>
          <p:cNvSpPr/>
          <p:nvPr/>
        </p:nvSpPr>
        <p:spPr>
          <a:xfrm>
            <a:off x="1793880" y="1553400"/>
            <a:ext cx="406440" cy="552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88" name="Line 10"/>
          <p:cNvSpPr/>
          <p:nvPr/>
        </p:nvSpPr>
        <p:spPr>
          <a:xfrm>
            <a:off x="2122200" y="3589920"/>
            <a:ext cx="569628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89" name="CustomShape 11"/>
          <p:cNvSpPr/>
          <p:nvPr/>
        </p:nvSpPr>
        <p:spPr>
          <a:xfrm>
            <a:off x="2173680" y="2808000"/>
            <a:ext cx="568800" cy="617400"/>
          </a:xfrm>
          <a:prstGeom prst="rect">
            <a:avLst/>
          </a:prstGeom>
          <a:gradFill>
            <a:gsLst>
              <a:gs pos="0">
                <a:srgbClr val="006699"/>
              </a:gs>
              <a:gs pos="100000">
                <a:srgbClr val="002F46"/>
              </a:gs>
            </a:gsLst>
            <a:lin ang="1980000"/>
          </a:gradFill>
        </p:spPr>
      </p:sp>
      <p:sp>
        <p:nvSpPr>
          <p:cNvPr id="90" name="CustomShape 12"/>
          <p:cNvSpPr/>
          <p:nvPr/>
        </p:nvSpPr>
        <p:spPr>
          <a:xfrm>
            <a:off x="3785040" y="3009600"/>
            <a:ext cx="2642040" cy="540000"/>
          </a:xfrm>
          <a:prstGeom prst="rect">
            <a:avLst/>
          </a:prstGeom>
        </p:spPr>
      </p:sp>
      <p:sp>
        <p:nvSpPr>
          <p:cNvPr id="91" name="CustomShape 13"/>
          <p:cNvSpPr/>
          <p:nvPr/>
        </p:nvSpPr>
        <p:spPr>
          <a:xfrm>
            <a:off x="1861560" y="2956680"/>
            <a:ext cx="397800" cy="5396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92" name="Line 14"/>
          <p:cNvSpPr/>
          <p:nvPr/>
        </p:nvSpPr>
        <p:spPr>
          <a:xfrm>
            <a:off x="2166840" y="4800240"/>
            <a:ext cx="5681160" cy="216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93" name="CustomShape 15"/>
          <p:cNvSpPr/>
          <p:nvPr/>
        </p:nvSpPr>
        <p:spPr>
          <a:xfrm>
            <a:off x="2216880" y="4022640"/>
            <a:ext cx="567000" cy="615960"/>
          </a:xfrm>
          <a:prstGeom prst="rect">
            <a:avLst/>
          </a:prstGeom>
          <a:gradFill>
            <a:gsLst>
              <a:gs pos="0">
                <a:srgbClr val="FF9933"/>
              </a:gs>
              <a:gs pos="100000">
                <a:srgbClr val="764617"/>
              </a:gs>
            </a:gsLst>
            <a:lin ang="1980000"/>
          </a:gradFill>
        </p:spPr>
      </p:sp>
      <p:sp>
        <p:nvSpPr>
          <p:cNvPr id="94" name="CustomShape 16"/>
          <p:cNvSpPr/>
          <p:nvPr/>
        </p:nvSpPr>
        <p:spPr>
          <a:xfrm>
            <a:off x="3823920" y="4223880"/>
            <a:ext cx="2635920" cy="539640"/>
          </a:xfrm>
          <a:prstGeom prst="rect">
            <a:avLst/>
          </a:prstGeom>
        </p:spPr>
      </p:sp>
      <p:sp>
        <p:nvSpPr>
          <p:cNvPr id="95" name="CustomShape 17"/>
          <p:cNvSpPr/>
          <p:nvPr/>
        </p:nvSpPr>
        <p:spPr>
          <a:xfrm>
            <a:off x="1905120" y="4170960"/>
            <a:ext cx="396720" cy="5385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3</a:t>
            </a:r>
            <a:endParaRPr/>
          </a:p>
        </p:txBody>
      </p:sp>
      <p:pic>
        <p:nvPicPr>
          <p:cNvPr id="96" name="Рисунок 95"/>
          <p:cNvPicPr/>
          <p:nvPr/>
        </p:nvPicPr>
        <p:blipFill>
          <a:blip r:embed="rId2"/>
          <a:stretch>
            <a:fillRect/>
          </a:stretch>
        </p:blipFill>
        <p:spPr>
          <a:xfrm>
            <a:off x="4032000" y="923040"/>
            <a:ext cx="1440000" cy="1276560"/>
          </a:xfrm>
          <a:prstGeom prst="rect">
            <a:avLst/>
          </a:prstGeom>
        </p:spPr>
      </p:pic>
      <p:pic>
        <p:nvPicPr>
          <p:cNvPr id="97" name="Рисунок 96"/>
          <p:cNvPicPr/>
          <p:nvPr/>
        </p:nvPicPr>
        <p:blipFill>
          <a:blip r:embed="rId3"/>
          <a:stretch>
            <a:fillRect/>
          </a:stretch>
        </p:blipFill>
        <p:spPr>
          <a:xfrm>
            <a:off x="4248000" y="2250000"/>
            <a:ext cx="1008000" cy="1278000"/>
          </a:xfrm>
          <a:prstGeom prst="rect">
            <a:avLst/>
          </a:prstGeom>
        </p:spPr>
      </p:pic>
      <p:pic>
        <p:nvPicPr>
          <p:cNvPr id="98" name="Рисунок 97"/>
          <p:cNvPicPr/>
          <p:nvPr/>
        </p:nvPicPr>
        <p:blipFill>
          <a:blip r:embed="rId4"/>
          <a:stretch>
            <a:fillRect/>
          </a:stretch>
        </p:blipFill>
        <p:spPr>
          <a:xfrm>
            <a:off x="3948120" y="3453120"/>
            <a:ext cx="1739880" cy="1586880"/>
          </a:xfrm>
          <a:prstGeom prst="rect">
            <a:avLst/>
          </a:prstGeom>
        </p:spPr>
      </p:pic>
      <p:pic>
        <p:nvPicPr>
          <p:cNvPr id="99" name="Рисунок 98"/>
          <p:cNvPicPr/>
          <p:nvPr/>
        </p:nvPicPr>
        <p:blipFill>
          <a:blip r:embed="rId5"/>
          <a:stretch>
            <a:fillRect/>
          </a:stretch>
        </p:blipFill>
        <p:spPr>
          <a:xfrm>
            <a:off x="4104000" y="4842000"/>
            <a:ext cx="1440000" cy="127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2800">
                <a:latin typeface="Century Gothic"/>
              </a:rPr>
              <a:t>Автопарк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089"/>
            <a:ext cx="9144000" cy="4195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28560" y="15608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dirty="0">
                <a:latin typeface="Century Gothic"/>
              </a:rPr>
              <a:t>В </a:t>
            </a:r>
            <a:r>
              <a:rPr lang="en-US" dirty="0" err="1">
                <a:latin typeface="Century Gothic"/>
              </a:rPr>
              <a:t>разделе</a:t>
            </a:r>
            <a:r>
              <a:rPr lang="en-US" dirty="0">
                <a:latin typeface="Century Gothic"/>
              </a:rPr>
              <a:t> “О </a:t>
            </a:r>
            <a:r>
              <a:rPr lang="en-US" dirty="0" err="1">
                <a:latin typeface="Century Gothic"/>
              </a:rPr>
              <a:t>нас</a:t>
            </a:r>
            <a:r>
              <a:rPr lang="en-US" dirty="0">
                <a:latin typeface="Century Gothic"/>
              </a:rPr>
              <a:t>” </a:t>
            </a:r>
            <a:r>
              <a:rPr lang="en-US" dirty="0" err="1">
                <a:latin typeface="Century Gothic"/>
              </a:rPr>
              <a:t>можно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найти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подробную</a:t>
            </a:r>
            <a:r>
              <a:rPr lang="en-US" dirty="0">
                <a:latin typeface="Century Gothic"/>
              </a:rPr>
              <a:t> </a:t>
            </a:r>
            <a:endParaRPr lang="ru-RU" dirty="0" smtClean="0">
              <a:latin typeface="Century Gothic"/>
            </a:endParaRPr>
          </a:p>
          <a:p>
            <a:pPr algn="ctr"/>
            <a:r>
              <a:rPr lang="en-US" dirty="0" err="1" smtClean="0">
                <a:latin typeface="Century Gothic"/>
              </a:rPr>
              <a:t>инфо</a:t>
            </a:r>
            <a:r>
              <a:rPr lang="en-US" dirty="0" smtClean="0">
                <a:latin typeface="Century Gothic"/>
              </a:rPr>
              <a:t> </a:t>
            </a:r>
            <a:r>
              <a:rPr lang="en-US" dirty="0">
                <a:latin typeface="Century Gothic"/>
              </a:rPr>
              <a:t>о </a:t>
            </a:r>
            <a:r>
              <a:rPr lang="en-US" dirty="0" err="1">
                <a:latin typeface="Century Gothic"/>
              </a:rPr>
              <a:t>создании</a:t>
            </a:r>
            <a:r>
              <a:rPr lang="en-US" dirty="0">
                <a:latin typeface="Century Gothic"/>
              </a:rPr>
              <a:t> и </a:t>
            </a:r>
            <a:r>
              <a:rPr lang="en-US" dirty="0" err="1">
                <a:latin typeface="Century Gothic"/>
              </a:rPr>
              <a:t>деятельности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компании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455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pic>
        <p:nvPicPr>
          <p:cNvPr id="152" name="Рисунок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4536000" y="1690200"/>
            <a:ext cx="4464000" cy="35132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341"/>
            <a:ext cx="9144000" cy="4081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АДМИНИСТРАТОР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729"/>
            <a:ext cx="9144000" cy="36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836712"/>
            <a:ext cx="9144000" cy="24153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" y="3252108"/>
            <a:ext cx="9144000" cy="18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2057040"/>
            <a:ext cx="788652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pPr lvl="1" algn="ctr">
              <a:buSzPct val="75000"/>
            </a:pPr>
            <a:r>
              <a:rPr lang="ru-RU" sz="3200" dirty="0" smtClean="0">
                <a:latin typeface="Century Gothic"/>
              </a:rPr>
              <a:t>        </a:t>
            </a:r>
            <a:r>
              <a:rPr lang="en-US" sz="3200" dirty="0" err="1" smtClean="0">
                <a:latin typeface="Century Gothic"/>
              </a:rPr>
              <a:t>Спасибо</a:t>
            </a:r>
            <a:r>
              <a:rPr lang="en-US" sz="3200" dirty="0" smtClean="0">
                <a:latin typeface="Century Gothic"/>
              </a:rPr>
              <a:t> </a:t>
            </a:r>
            <a:r>
              <a:rPr lang="en-US" sz="3200" dirty="0" err="1">
                <a:latin typeface="Century Gothic"/>
              </a:rPr>
              <a:t>за</a:t>
            </a:r>
            <a:r>
              <a:rPr lang="en-US" sz="3200" dirty="0">
                <a:latin typeface="Century Gothic"/>
              </a:rPr>
              <a:t> </a:t>
            </a:r>
            <a:r>
              <a:rPr lang="en-US" sz="3200" dirty="0" err="1">
                <a:latin typeface="Century Gothic"/>
              </a:rPr>
              <a:t>внимание</a:t>
            </a:r>
            <a:r>
              <a:rPr lang="en-US" sz="3200" dirty="0">
                <a:latin typeface="Century Gothic"/>
              </a:rPr>
              <a:t>!!!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333800" y="210240"/>
            <a:ext cx="6494040" cy="757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Bookman Old Style"/>
              </a:rPr>
              <a:t>Back-end 
(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</a:rPr>
              <a:t>программно-аппаратная</a:t>
            </a:r>
            <a:r>
              <a:rPr lang="en-US" sz="20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</a:rPr>
              <a:t>часть</a:t>
            </a:r>
            <a:r>
              <a:rPr lang="en-US" sz="2000" dirty="0">
                <a:solidFill>
                  <a:srgbClr val="000000"/>
                </a:solidFill>
                <a:latin typeface="Bookman Old Style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Bookman Old Style"/>
              </a:rPr>
              <a:t>сервиса</a:t>
            </a:r>
            <a:r>
              <a:rPr lang="en-US" sz="2000" dirty="0">
                <a:solidFill>
                  <a:srgbClr val="000000"/>
                </a:solidFill>
                <a:latin typeface="Bookman Old Style"/>
              </a:rPr>
              <a:t>.)</a:t>
            </a:r>
            <a:endParaRPr sz="2000" dirty="0"/>
          </a:p>
        </p:txBody>
      </p:sp>
      <p:sp>
        <p:nvSpPr>
          <p:cNvPr id="101" name="Line 2"/>
          <p:cNvSpPr/>
          <p:nvPr/>
        </p:nvSpPr>
        <p:spPr>
          <a:xfrm>
            <a:off x="2210040" y="5717520"/>
            <a:ext cx="563796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102" name="CustomShape 3"/>
          <p:cNvSpPr/>
          <p:nvPr/>
        </p:nvSpPr>
        <p:spPr>
          <a:xfrm>
            <a:off x="2261160" y="4944240"/>
            <a:ext cx="562320" cy="610920"/>
          </a:xfrm>
          <a:prstGeom prst="rect">
            <a:avLst/>
          </a:prstGeom>
          <a:gradFill>
            <a:gsLst>
              <a:gs pos="0">
                <a:srgbClr val="FF7C80"/>
              </a:gs>
              <a:gs pos="100000">
                <a:srgbClr val="76393B"/>
              </a:gs>
            </a:gsLst>
            <a:lin ang="1980000"/>
          </a:gradFill>
        </p:spPr>
      </p:sp>
      <p:sp>
        <p:nvSpPr>
          <p:cNvPr id="103" name="CustomShape 4"/>
          <p:cNvSpPr/>
          <p:nvPr/>
        </p:nvSpPr>
        <p:spPr>
          <a:xfrm>
            <a:off x="3856320" y="5144040"/>
            <a:ext cx="2614320" cy="535680"/>
          </a:xfrm>
          <a:prstGeom prst="rect">
            <a:avLst/>
          </a:prstGeom>
        </p:spPr>
      </p:sp>
      <p:sp>
        <p:nvSpPr>
          <p:cNvPr id="104" name="CustomShape 5"/>
          <p:cNvSpPr/>
          <p:nvPr/>
        </p:nvSpPr>
        <p:spPr>
          <a:xfrm>
            <a:off x="1951920" y="5091480"/>
            <a:ext cx="393840" cy="534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105" name="Line 6"/>
          <p:cNvSpPr/>
          <p:nvPr/>
        </p:nvSpPr>
        <p:spPr>
          <a:xfrm>
            <a:off x="2060280" y="2199600"/>
            <a:ext cx="581976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106" name="CustomShape 7"/>
          <p:cNvSpPr/>
          <p:nvPr/>
        </p:nvSpPr>
        <p:spPr>
          <a:xfrm>
            <a:off x="2112840" y="1401480"/>
            <a:ext cx="580680" cy="630720"/>
          </a:xfrm>
          <a:prstGeom prst="rect">
            <a:avLst/>
          </a:prstGeom>
          <a:gradFill>
            <a:gsLst>
              <a:gs pos="0">
                <a:srgbClr val="99CC00"/>
              </a:gs>
              <a:gs pos="100000">
                <a:srgbClr val="465E00"/>
              </a:gs>
            </a:gsLst>
            <a:lin ang="1980000"/>
          </a:gradFill>
        </p:spPr>
      </p:sp>
      <p:sp>
        <p:nvSpPr>
          <p:cNvPr id="107" name="CustomShape 8"/>
          <p:cNvSpPr/>
          <p:nvPr/>
        </p:nvSpPr>
        <p:spPr>
          <a:xfrm>
            <a:off x="3759120" y="1607400"/>
            <a:ext cx="2698920" cy="552960"/>
          </a:xfrm>
          <a:prstGeom prst="rect">
            <a:avLst/>
          </a:prstGeom>
        </p:spPr>
      </p:sp>
      <p:sp>
        <p:nvSpPr>
          <p:cNvPr id="108" name="CustomShape 9"/>
          <p:cNvSpPr/>
          <p:nvPr/>
        </p:nvSpPr>
        <p:spPr>
          <a:xfrm>
            <a:off x="1793880" y="1553400"/>
            <a:ext cx="406440" cy="5522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109" name="Line 10"/>
          <p:cNvSpPr/>
          <p:nvPr/>
        </p:nvSpPr>
        <p:spPr>
          <a:xfrm>
            <a:off x="2151720" y="3208680"/>
            <a:ext cx="5696280" cy="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110" name="CustomShape 11"/>
          <p:cNvSpPr/>
          <p:nvPr/>
        </p:nvSpPr>
        <p:spPr>
          <a:xfrm>
            <a:off x="2203200" y="2426760"/>
            <a:ext cx="568800" cy="617400"/>
          </a:xfrm>
          <a:prstGeom prst="rect">
            <a:avLst/>
          </a:prstGeom>
          <a:gradFill>
            <a:gsLst>
              <a:gs pos="0">
                <a:srgbClr val="006699"/>
              </a:gs>
              <a:gs pos="100000">
                <a:srgbClr val="002F46"/>
              </a:gs>
            </a:gsLst>
            <a:lin ang="1980000"/>
          </a:gradFill>
        </p:spPr>
      </p:sp>
      <p:sp>
        <p:nvSpPr>
          <p:cNvPr id="111" name="CustomShape 12"/>
          <p:cNvSpPr/>
          <p:nvPr/>
        </p:nvSpPr>
        <p:spPr>
          <a:xfrm>
            <a:off x="3814560" y="2628360"/>
            <a:ext cx="2642040" cy="540000"/>
          </a:xfrm>
          <a:prstGeom prst="rect">
            <a:avLst/>
          </a:prstGeom>
        </p:spPr>
      </p:sp>
      <p:sp>
        <p:nvSpPr>
          <p:cNvPr id="112" name="CustomShape 13"/>
          <p:cNvSpPr/>
          <p:nvPr/>
        </p:nvSpPr>
        <p:spPr>
          <a:xfrm>
            <a:off x="1891080" y="2575440"/>
            <a:ext cx="397800" cy="53964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113" name="Line 14"/>
          <p:cNvSpPr/>
          <p:nvPr/>
        </p:nvSpPr>
        <p:spPr>
          <a:xfrm>
            <a:off x="2166840" y="4800240"/>
            <a:ext cx="5681160" cy="2160"/>
          </a:xfrm>
          <a:prstGeom prst="line">
            <a:avLst/>
          </a:prstGeom>
          <a:ln w="25560" cap="rnd">
            <a:solidFill>
              <a:srgbClr val="969696"/>
            </a:solidFill>
            <a:custDash>
              <a:ds d="71000" sp="71000"/>
            </a:custDash>
            <a:round/>
            <a:tailEnd type="triangle" w="med" len="med"/>
          </a:ln>
        </p:spPr>
      </p:sp>
      <p:sp>
        <p:nvSpPr>
          <p:cNvPr id="114" name="CustomShape 15"/>
          <p:cNvSpPr/>
          <p:nvPr/>
        </p:nvSpPr>
        <p:spPr>
          <a:xfrm>
            <a:off x="2216880" y="4022640"/>
            <a:ext cx="567000" cy="615960"/>
          </a:xfrm>
          <a:prstGeom prst="rect">
            <a:avLst/>
          </a:prstGeom>
          <a:gradFill>
            <a:gsLst>
              <a:gs pos="0">
                <a:srgbClr val="FF9933"/>
              </a:gs>
              <a:gs pos="100000">
                <a:srgbClr val="764617"/>
              </a:gs>
            </a:gsLst>
            <a:lin ang="1980000"/>
          </a:gradFill>
        </p:spPr>
      </p:sp>
      <p:sp>
        <p:nvSpPr>
          <p:cNvPr id="115" name="CustomShape 16"/>
          <p:cNvSpPr/>
          <p:nvPr/>
        </p:nvSpPr>
        <p:spPr>
          <a:xfrm>
            <a:off x="3823920" y="4223880"/>
            <a:ext cx="2635920" cy="539640"/>
          </a:xfrm>
          <a:prstGeom prst="rect">
            <a:avLst/>
          </a:prstGeom>
        </p:spPr>
      </p:sp>
      <p:sp>
        <p:nvSpPr>
          <p:cNvPr id="116" name="CustomShape 17"/>
          <p:cNvSpPr/>
          <p:nvPr/>
        </p:nvSpPr>
        <p:spPr>
          <a:xfrm>
            <a:off x="1905120" y="4170960"/>
            <a:ext cx="396720" cy="5385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2400" b="1">
                <a:solidFill>
                  <a:srgbClr val="FFFFFF"/>
                </a:solidFill>
                <a:latin typeface="Calibri"/>
              </a:rPr>
              <a:t>3</a:t>
            </a:r>
            <a:endParaRPr/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>
            <a:fillRect/>
          </a:stretch>
        </p:blipFill>
        <p:spPr>
          <a:xfrm>
            <a:off x="4248000" y="1211400"/>
            <a:ext cx="997200" cy="988200"/>
          </a:xfrm>
          <a:prstGeom prst="rect">
            <a:avLst/>
          </a:prstGeom>
        </p:spPr>
      </p:pic>
      <p:pic>
        <p:nvPicPr>
          <p:cNvPr id="118" name="Рисунок 117"/>
          <p:cNvPicPr/>
          <p:nvPr/>
        </p:nvPicPr>
        <p:blipFill>
          <a:blip r:embed="rId3"/>
          <a:stretch>
            <a:fillRect/>
          </a:stretch>
        </p:blipFill>
        <p:spPr>
          <a:xfrm>
            <a:off x="3866400" y="2018160"/>
            <a:ext cx="1987560" cy="1591560"/>
          </a:xfrm>
          <a:prstGeom prst="rect">
            <a:avLst/>
          </a:prstGeom>
        </p:spPr>
      </p:pic>
      <p:pic>
        <p:nvPicPr>
          <p:cNvPr id="119" name="Рисунок 118"/>
          <p:cNvPicPr/>
          <p:nvPr/>
        </p:nvPicPr>
        <p:blipFill>
          <a:blip r:embed="rId4"/>
          <a:stretch>
            <a:fillRect/>
          </a:stretch>
        </p:blipFill>
        <p:spPr>
          <a:xfrm>
            <a:off x="3888000" y="3261240"/>
            <a:ext cx="1800000" cy="1502280"/>
          </a:xfrm>
          <a:prstGeom prst="rect">
            <a:avLst/>
          </a:prstGeom>
        </p:spPr>
      </p:pic>
      <p:pic>
        <p:nvPicPr>
          <p:cNvPr id="120" name="Рисунок 119"/>
          <p:cNvPicPr/>
          <p:nvPr/>
        </p:nvPicPr>
        <p:blipFill>
          <a:blip r:embed="rId5"/>
          <a:stretch>
            <a:fillRect/>
          </a:stretch>
        </p:blipFill>
        <p:spPr>
          <a:xfrm>
            <a:off x="3816000" y="4896000"/>
            <a:ext cx="2083320" cy="783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28560" y="5811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Система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контроля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версий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:</a:t>
            </a:r>
            <a:endParaRPr dirty="0"/>
          </a:p>
        </p:txBody>
      </p:sp>
      <p:pic>
        <p:nvPicPr>
          <p:cNvPr id="122" name="Рисунок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2217960" y="1309320"/>
            <a:ext cx="6710040" cy="4378680"/>
          </a:xfrm>
          <a:prstGeom prst="rect">
            <a:avLst/>
          </a:prstGeom>
        </p:spPr>
      </p:pic>
      <p:pic>
        <p:nvPicPr>
          <p:cNvPr id="123" name="Рисунок 122"/>
          <p:cNvPicPr/>
          <p:nvPr/>
        </p:nvPicPr>
        <p:blipFill>
          <a:blip r:embed="rId3"/>
          <a:stretch>
            <a:fillRect/>
          </a:stretch>
        </p:blipFill>
        <p:spPr>
          <a:xfrm>
            <a:off x="72000" y="2232000"/>
            <a:ext cx="2145960" cy="20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07802" y="1886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Среда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разработки</a:t>
            </a:r>
            <a:r>
              <a:rPr lang="en-US" sz="4400" dirty="0">
                <a:solidFill>
                  <a:srgbClr val="000000"/>
                </a:solidFill>
                <a:latin typeface="Calibri Light"/>
              </a:rPr>
              <a:t>:</a:t>
            </a:r>
            <a:endParaRPr dirty="0"/>
          </a:p>
        </p:txBody>
      </p:sp>
      <p:sp>
        <p:nvSpPr>
          <p:cNvPr id="125" name="TextShape 2"/>
          <p:cNvSpPr txBox="1"/>
          <p:nvPr/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</a:rPr>
              <a:t>Visual Studio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Code</a:t>
            </a:r>
            <a:endParaRPr lang="ru-RU" sz="2800" dirty="0" smtClean="0">
              <a:solidFill>
                <a:srgbClr val="000000"/>
              </a:solidFill>
              <a:latin typeface="Calibri"/>
            </a:endParaRPr>
          </a:p>
          <a:p>
            <a:endParaRPr lang="ru-RU" sz="2800" dirty="0">
              <a:solidFill>
                <a:srgbClr val="000000"/>
              </a:solidFill>
              <a:latin typeface="Calibri"/>
            </a:endParaRPr>
          </a:p>
          <a:p>
            <a:endParaRPr dirty="0"/>
          </a:p>
          <a:p>
            <a:r>
              <a:rPr lang="en-US" sz="2800" dirty="0" err="1">
                <a:solidFill>
                  <a:srgbClr val="000000"/>
                </a:solidFill>
                <a:latin typeface="Calibri"/>
              </a:rPr>
              <a:t>NotePad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++</a:t>
            </a:r>
            <a:endParaRPr lang="ru-RU" sz="2800" dirty="0" smtClean="0">
              <a:solidFill>
                <a:srgbClr val="000000"/>
              </a:solidFill>
              <a:latin typeface="Calibri"/>
            </a:endParaRPr>
          </a:p>
          <a:p>
            <a:endParaRPr lang="ru-RU" sz="2800" dirty="0" smtClean="0">
              <a:solidFill>
                <a:srgbClr val="000000"/>
              </a:solidFill>
              <a:latin typeface="Calibri"/>
            </a:endParaRPr>
          </a:p>
          <a:p>
            <a:endParaRPr dirty="0"/>
          </a:p>
          <a:p>
            <a:r>
              <a:rPr lang="en-US" sz="2800" dirty="0">
                <a:solidFill>
                  <a:srgbClr val="000000"/>
                </a:solidFill>
                <a:latin typeface="Calibri"/>
              </a:rPr>
              <a:t>Microsoft Expression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Web</a:t>
            </a:r>
            <a:endParaRPr lang="ru-RU" sz="2800" dirty="0" smtClean="0">
              <a:solidFill>
                <a:srgbClr val="000000"/>
              </a:solidFill>
              <a:latin typeface="Calibri"/>
            </a:endParaRPr>
          </a:p>
          <a:p>
            <a:endParaRPr lang="ru-RU" dirty="0" smtClean="0"/>
          </a:p>
          <a:p>
            <a:endParaRPr dirty="0"/>
          </a:p>
          <a:p>
            <a:r>
              <a:rPr lang="en-US" sz="2800" dirty="0">
                <a:solidFill>
                  <a:srgbClr val="000000"/>
                </a:solidFill>
                <a:latin typeface="Calibri"/>
              </a:rPr>
              <a:t>PHP </a:t>
            </a:r>
            <a:r>
              <a:rPr lang="en-US" sz="2800" dirty="0" smtClean="0">
                <a:solidFill>
                  <a:srgbClr val="000000"/>
                </a:solidFill>
                <a:latin typeface="Calibri"/>
              </a:rPr>
              <a:t>Storm</a:t>
            </a:r>
            <a:endParaRPr dirty="0"/>
          </a:p>
        </p:txBody>
      </p:sp>
      <p:pic>
        <p:nvPicPr>
          <p:cNvPr id="126" name="Рисунок 125"/>
          <p:cNvPicPr/>
          <p:nvPr/>
        </p:nvPicPr>
        <p:blipFill>
          <a:blip r:embed="rId2"/>
          <a:stretch>
            <a:fillRect/>
          </a:stretch>
        </p:blipFill>
        <p:spPr>
          <a:xfrm>
            <a:off x="6048000" y="2485080"/>
            <a:ext cx="1119960" cy="1258920"/>
          </a:xfrm>
          <a:prstGeom prst="rect">
            <a:avLst/>
          </a:prstGeom>
        </p:spPr>
      </p:pic>
      <p:pic>
        <p:nvPicPr>
          <p:cNvPr id="127" name="Рисунок 126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920" y="3888000"/>
            <a:ext cx="1837080" cy="792000"/>
          </a:xfrm>
          <a:prstGeom prst="rect">
            <a:avLst/>
          </a:prstGeom>
        </p:spPr>
      </p:pic>
      <p:pic>
        <p:nvPicPr>
          <p:cNvPr id="128" name="Рисунок 127"/>
          <p:cNvPicPr/>
          <p:nvPr/>
        </p:nvPicPr>
        <p:blipFill>
          <a:blip r:embed="rId4"/>
          <a:stretch>
            <a:fillRect/>
          </a:stretch>
        </p:blipFill>
        <p:spPr>
          <a:xfrm>
            <a:off x="6048000" y="4896000"/>
            <a:ext cx="1054080" cy="90108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78" y="1412776"/>
            <a:ext cx="975344" cy="971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1038225"/>
            <a:ext cx="5876925" cy="4781550"/>
          </a:xfrm>
          <a:prstGeom prst="rect">
            <a:avLst/>
          </a:prstGeom>
        </p:spPr>
      </p:pic>
      <p:sp>
        <p:nvSpPr>
          <p:cNvPr id="129" name="TextShape 1"/>
          <p:cNvSpPr txBox="1"/>
          <p:nvPr/>
        </p:nvSpPr>
        <p:spPr>
          <a:xfrm>
            <a:off x="467544" y="69977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Calibri Light"/>
              </a:rPr>
              <a:t>ER-</a:t>
            </a:r>
            <a:r>
              <a:rPr lang="en-US" sz="4400" dirty="0" err="1">
                <a:solidFill>
                  <a:srgbClr val="000000"/>
                </a:solidFill>
                <a:latin typeface="Calibri Light"/>
              </a:rPr>
              <a:t>диаграмма</a:t>
            </a:r>
            <a:endParaRPr dirty="0"/>
          </a:p>
        </p:txBody>
      </p:sp>
      <p:pic>
        <p:nvPicPr>
          <p:cNvPr id="130" name="Рисунок 129"/>
          <p:cNvPicPr/>
          <p:nvPr/>
        </p:nvPicPr>
        <p:blipFill>
          <a:blip r:embed="rId3"/>
          <a:stretch>
            <a:fillRect/>
          </a:stretch>
        </p:blipFill>
        <p:spPr>
          <a:xfrm>
            <a:off x="6324120" y="216000"/>
            <a:ext cx="1379880" cy="108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 Light"/>
              </a:rPr>
              <a:t>Use case диаграмма</a:t>
            </a: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0" y="1268760"/>
            <a:ext cx="7730336" cy="4255883"/>
          </a:xfrm>
          <a:prstGeom prst="rect">
            <a:avLst/>
          </a:prstGeom>
        </p:spPr>
      </p:pic>
      <p:sp>
        <p:nvSpPr>
          <p:cNvPr id="132" name="TextShape 2"/>
          <p:cNvSpPr txBox="1"/>
          <p:nvPr/>
        </p:nvSpPr>
        <p:spPr>
          <a:xfrm>
            <a:off x="107504" y="5229200"/>
            <a:ext cx="3045960" cy="864096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b="1" i="1" dirty="0" err="1">
                <a:latin typeface="Century Gothic"/>
              </a:rPr>
              <a:t>Взаимодействия</a:t>
            </a:r>
            <a:r>
              <a:rPr lang="en-US" b="1" i="1" dirty="0">
                <a:latin typeface="Century Gothic"/>
              </a:rPr>
              <a:t> </a:t>
            </a:r>
            <a:r>
              <a:rPr lang="en-US" b="1" i="1" dirty="0" err="1">
                <a:latin typeface="Century Gothic"/>
              </a:rPr>
              <a:t>между</a:t>
            </a:r>
            <a:r>
              <a:rPr lang="en-US" b="1" i="1" dirty="0">
                <a:latin typeface="Century Gothic"/>
              </a:rPr>
              <a:t> </a:t>
            </a:r>
            <a:endParaRPr lang="ru-RU" b="1" i="1" dirty="0" smtClean="0">
              <a:latin typeface="Century Gothic"/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b="1" i="1" dirty="0" err="1" smtClean="0">
                <a:latin typeface="Century Gothic"/>
              </a:rPr>
              <a:t>пользователями</a:t>
            </a:r>
            <a:r>
              <a:rPr lang="en-US" b="1" i="1" dirty="0" smtClean="0">
                <a:latin typeface="Century Gothic"/>
              </a:rPr>
              <a:t> </a:t>
            </a:r>
            <a:r>
              <a:rPr lang="en-US" b="1" i="1" dirty="0" err="1" smtClean="0">
                <a:latin typeface="Century Gothic"/>
              </a:rPr>
              <a:t>системы</a:t>
            </a:r>
            <a:endParaRPr lang="ru-RU" b="1" i="1" dirty="0" smtClean="0">
              <a:latin typeface="Century Gothic"/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b="1" i="1" dirty="0" smtClean="0">
                <a:latin typeface="Century Gothic"/>
              </a:rPr>
              <a:t> </a:t>
            </a:r>
            <a:r>
              <a:rPr lang="en-US" b="1" i="1" dirty="0">
                <a:latin typeface="Century Gothic"/>
              </a:rPr>
              <a:t>и </a:t>
            </a:r>
            <a:r>
              <a:rPr lang="en-US" b="1" i="1" dirty="0" err="1">
                <a:latin typeface="Century Gothic"/>
              </a:rPr>
              <a:t>самой</a:t>
            </a:r>
            <a:r>
              <a:rPr lang="en-US" b="1" i="1" dirty="0">
                <a:latin typeface="Century Gothic"/>
              </a:rPr>
              <a:t> </a:t>
            </a:r>
            <a:r>
              <a:rPr lang="en-US" b="1" i="1" dirty="0" err="1">
                <a:latin typeface="Century Gothic"/>
              </a:rPr>
              <a:t>системой</a:t>
            </a:r>
            <a:r>
              <a:rPr lang="en-US" b="1" i="1" dirty="0">
                <a:latin typeface="Century Gothic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14361" y="5811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4000" dirty="0" err="1">
                <a:solidFill>
                  <a:srgbClr val="000000"/>
                </a:solidFill>
                <a:latin typeface="Calibri Light"/>
              </a:rPr>
              <a:t>Диаграмма</a:t>
            </a:r>
            <a:r>
              <a:rPr lang="en-US" sz="40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alibri Light"/>
              </a:rPr>
              <a:t>классов</a:t>
            </a:r>
            <a:r>
              <a:rPr lang="en-US" sz="4000" dirty="0">
                <a:solidFill>
                  <a:srgbClr val="000000"/>
                </a:solidFill>
                <a:latin typeface="Calibri Light"/>
              </a:rPr>
              <a:t> </a:t>
            </a:r>
            <a:endParaRPr lang="ru-RU" sz="4000" dirty="0" smtClean="0">
              <a:solidFill>
                <a:srgbClr val="000000"/>
              </a:solidFill>
              <a:latin typeface="Calibri Light"/>
            </a:endParaRPr>
          </a:p>
          <a:p>
            <a:pPr algn="ctr"/>
            <a:r>
              <a:rPr lang="en-US" sz="4000" dirty="0" err="1" smtClean="0">
                <a:solidFill>
                  <a:srgbClr val="000000"/>
                </a:solidFill>
                <a:latin typeface="Calibri Light"/>
              </a:rPr>
              <a:t>контроллеров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4032447" cy="4662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628560" y="87616"/>
            <a:ext cx="7886520" cy="1325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3200" dirty="0" err="1">
                <a:solidFill>
                  <a:srgbClr val="000000"/>
                </a:solidFill>
                <a:latin typeface="Calibri Light"/>
              </a:rPr>
              <a:t>Диаграмма</a:t>
            </a:r>
            <a:r>
              <a:rPr lang="en-US" sz="32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Calibri Light"/>
              </a:rPr>
              <a:t>классов</a:t>
            </a:r>
            <a:endParaRPr lang="ru-RU" sz="3200" dirty="0" smtClean="0">
              <a:solidFill>
                <a:srgbClr val="000000"/>
              </a:solidFill>
              <a:latin typeface="Calibri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 Light"/>
              </a:rPr>
              <a:t>моделей</a:t>
            </a:r>
            <a:endParaRPr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68" y="1268760"/>
            <a:ext cx="5008219" cy="4403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106</Words>
  <Application>Microsoft Office PowerPoint</Application>
  <PresentationFormat>Экран (4:3)</PresentationFormat>
  <Paragraphs>45</Paragraphs>
  <Slides>25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27" baseType="lpstr"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АДМИНИСТРАТОР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</cp:lastModifiedBy>
  <cp:revision>5</cp:revision>
  <dcterms:modified xsi:type="dcterms:W3CDTF">2019-12-12T14:31:30Z</dcterms:modified>
</cp:coreProperties>
</file>